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3" r:id="rId5"/>
    <p:sldId id="296" r:id="rId6"/>
    <p:sldId id="313" r:id="rId7"/>
    <p:sldId id="264" r:id="rId8"/>
    <p:sldId id="325" r:id="rId9"/>
    <p:sldId id="327" r:id="rId10"/>
    <p:sldId id="323" r:id="rId11"/>
    <p:sldId id="277" r:id="rId12"/>
    <p:sldId id="312" r:id="rId13"/>
    <p:sldId id="280" r:id="rId14"/>
    <p:sldId id="319" r:id="rId15"/>
    <p:sldId id="324" r:id="rId16"/>
    <p:sldId id="283" r:id="rId17"/>
    <p:sldId id="321" r:id="rId18"/>
    <p:sldId id="328" r:id="rId19"/>
    <p:sldId id="329" r:id="rId20"/>
    <p:sldId id="290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593-4ADE-4C4C-B4FC-5E57274CE538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84D71-820D-4141-896F-A7778B01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84D71-820D-4141-896F-A7778B0172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84D71-820D-4141-896F-A7778B0172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FC8B-AEDB-4AAF-A829-07D1FC1C9676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1636-B59E-4E67-8EDB-3538507E08FB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BED0-E107-4D7D-BC12-C313B4240089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9706-AD56-4CA4-B1ED-14F2CFE2ED9F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2EC5-98FD-4461-A43C-DC5D38C0F7CD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4360-4D9E-4E90-8E93-134C1DF01365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A991-A521-49FE-9D0C-7E78BFC14005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A02-2914-4477-ACA2-AB510994590F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0ECF-43DC-475B-9880-9ED0529C6ACD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A60-FF21-4602-B9E2-A533073E13F8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DE61-6379-4F94-A96C-F5116EDC5896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0981-8BBA-420A-81AC-CD6F89D15E03}" type="datetime1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4B91-C22B-4ACE-A3A3-71C5CD34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52400"/>
            <a:ext cx="8534400" cy="160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 Single Corner Rectangle 5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 Single Corner Rectangle 8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943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VADODARA URBAN DEVELOPMENT AUTHORITY </a:t>
            </a: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AFFORDABLE HOUSING PROJECT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PREPARED BY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VADODARA URBAN DEVELOPMENT AUTHORITY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33650"/>
            <a:ext cx="1323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2514600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E W S </a:t>
            </a:r>
          </a:p>
          <a:p>
            <a:pPr algn="ctr"/>
            <a:r>
              <a:rPr lang="en-US" sz="3600" dirty="0" smtClean="0"/>
              <a:t>VEMALI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5400" y="6400800"/>
            <a:ext cx="668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 PLAN &amp;  SAMPLE  FLAT  PHOTOS OF  EWS 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148858" y="727661"/>
            <a:ext cx="16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EWS VEMALI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X:\GOVT\VUDA\Master\Presentation\Drawing\F.P.NO.-109&amp;119_EWS\unit plan-Model.jpg"/>
          <p:cNvPicPr>
            <a:picLocks noChangeAspect="1" noChangeArrowheads="1"/>
          </p:cNvPicPr>
          <p:nvPr/>
        </p:nvPicPr>
        <p:blipFill>
          <a:blip r:embed="rId2" cstate="print"/>
          <a:srcRect l="16615" t="5425" r="15646" b="5973"/>
          <a:stretch>
            <a:fillRect/>
          </a:stretch>
        </p:blipFill>
        <p:spPr bwMode="auto">
          <a:xfrm>
            <a:off x="0" y="1674962"/>
            <a:ext cx="5029200" cy="4649639"/>
          </a:xfrm>
          <a:prstGeom prst="rect">
            <a:avLst/>
          </a:prstGeom>
          <a:noFill/>
        </p:spPr>
      </p:pic>
      <p:pic>
        <p:nvPicPr>
          <p:cNvPr id="11" name="Content Placeholder 4" descr="11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0606"/>
          <a:stretch>
            <a:fillRect/>
          </a:stretch>
        </p:blipFill>
        <p:spPr>
          <a:xfrm>
            <a:off x="4800600" y="3785987"/>
            <a:ext cx="3886200" cy="218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5" descr="1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"/>
            <a:ext cx="393809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 flipH="1">
            <a:off x="2209800" y="1371600"/>
            <a:ext cx="3048000" cy="1524794"/>
            <a:chOff x="2286000" y="1828800"/>
            <a:chExt cx="1067594" cy="1219994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2743200" y="2438400"/>
              <a:ext cx="12192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2286000" y="1828800"/>
              <a:ext cx="10668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rot="10800000" flipV="1">
            <a:off x="1828800" y="4495800"/>
            <a:ext cx="33528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0" y="2133600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L I G</a:t>
            </a:r>
          </a:p>
          <a:p>
            <a:pPr algn="ctr"/>
            <a:r>
              <a:rPr lang="en-US" sz="3600" dirty="0" smtClean="0"/>
              <a:t>SEVASI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4" descr="IMG-20150803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18859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7" name="Picture 1" descr="X:\GOVT\VUDA\Master\Presentation\Drawing\F.P.NO.-133_LIG\unit plan-Model.jpg"/>
          <p:cNvPicPr>
            <a:picLocks noChangeAspect="1" noChangeArrowheads="1"/>
          </p:cNvPicPr>
          <p:nvPr/>
        </p:nvPicPr>
        <p:blipFill>
          <a:blip r:embed="rId3" cstate="print"/>
          <a:srcRect l="4793" t="28906" r="54200" b="16159"/>
          <a:stretch>
            <a:fillRect/>
          </a:stretch>
        </p:blipFill>
        <p:spPr bwMode="auto">
          <a:xfrm>
            <a:off x="2590800" y="0"/>
            <a:ext cx="4104187" cy="3886200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400800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 PLAN  &amp;  SAMPLE  FLAT  PHOTOS OF  LIG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065504" y="750299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 - 1 SEVASI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4" descr="IMG-20150802-WA002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00550" y="3657600"/>
            <a:ext cx="20002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-20150802-WA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657600"/>
            <a:ext cx="2057400" cy="2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4" descr="IMG-20150803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762000"/>
            <a:ext cx="207645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G-20150802-WA0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57200"/>
            <a:ext cx="2286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 rot="5400000" flipH="1" flipV="1">
            <a:off x="5810053" y="3105346"/>
            <a:ext cx="1143001" cy="1028305"/>
            <a:chOff x="5486400" y="2134394"/>
            <a:chExt cx="762794" cy="137239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486400" y="35052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562600" y="2819400"/>
              <a:ext cx="13716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6200000">
            <a:off x="1448197" y="2514203"/>
            <a:ext cx="2438400" cy="1981994"/>
            <a:chOff x="2286000" y="1828800"/>
            <a:chExt cx="1067594" cy="1219994"/>
          </a:xfrm>
        </p:grpSpPr>
        <p:cxnSp>
          <p:nvCxnSpPr>
            <p:cNvPr id="20" name="Straight Connector 19"/>
            <p:cNvCxnSpPr/>
            <p:nvPr/>
          </p:nvCxnSpPr>
          <p:spPr>
            <a:xfrm rot="5400000" flipH="1" flipV="1">
              <a:off x="2743200" y="2438400"/>
              <a:ext cx="12192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2286000" y="1828800"/>
              <a:ext cx="10668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rot="5400000" flipH="1" flipV="1">
            <a:off x="4572000" y="3732212"/>
            <a:ext cx="1068388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106988" y="989011"/>
            <a:ext cx="1674812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362200" y="1371600"/>
            <a:ext cx="1217612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MG-20150803-WA0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47900" y="3657600"/>
            <a:ext cx="2000250" cy="266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3276600" y="3733800"/>
            <a:ext cx="1068388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4" descr="20150807_102112.jpg"/>
          <p:cNvPicPr>
            <a:picLocks noChangeAspect="1"/>
          </p:cNvPicPr>
          <p:nvPr/>
        </p:nvPicPr>
        <p:blipFill>
          <a:blip r:embed="rId2" cstate="print"/>
          <a:srcRect l="4688"/>
          <a:stretch>
            <a:fillRect/>
          </a:stretch>
        </p:blipFill>
        <p:spPr>
          <a:xfrm>
            <a:off x="3505200" y="3886200"/>
            <a:ext cx="3098800" cy="2438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1" descr="X:\GOVT\VUDA\Master\Presentation\Drawing\F.P.NO.-133_LIG\unit plan-Model.jpg"/>
          <p:cNvPicPr>
            <a:picLocks noChangeAspect="1" noChangeArrowheads="1"/>
          </p:cNvPicPr>
          <p:nvPr/>
        </p:nvPicPr>
        <p:blipFill>
          <a:blip r:embed="rId3" cstate="print"/>
          <a:srcRect l="48212" t="22738" r="6042" b="20222"/>
          <a:stretch>
            <a:fillRect/>
          </a:stretch>
        </p:blipFill>
        <p:spPr bwMode="auto">
          <a:xfrm>
            <a:off x="2286000" y="0"/>
            <a:ext cx="4409342" cy="3886200"/>
          </a:xfrm>
          <a:prstGeom prst="rect">
            <a:avLst/>
          </a:prstGeom>
          <a:noFill/>
        </p:spPr>
      </p:pic>
      <p:grpSp>
        <p:nvGrpSpPr>
          <p:cNvPr id="6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7" name="Round Single Corner Rectangle 6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 Single Corner Rectangle 8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24B91-C22B-4ACE-A3A3-71C5CD346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2833" y="64008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 PLAN  OF  LIG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007797" y="7276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 – 2  SEVASI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IMG-20150802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855719"/>
            <a:ext cx="1885950" cy="246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Content Placeholder 4" descr="IMG-20150802-WA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04800"/>
            <a:ext cx="1981200" cy="2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G-20150802-WA0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52400"/>
            <a:ext cx="2114550" cy="281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 rot="5400000" flipH="1" flipV="1">
            <a:off x="6114854" y="3257747"/>
            <a:ext cx="990600" cy="1028305"/>
            <a:chOff x="5486400" y="2134394"/>
            <a:chExt cx="762794" cy="137239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486400" y="35052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5562600" y="2819400"/>
              <a:ext cx="13716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10800000">
            <a:off x="1981200" y="1143000"/>
            <a:ext cx="912812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257800" y="990600"/>
            <a:ext cx="17526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4114800" y="3733800"/>
            <a:ext cx="763588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IMG-20150802-WA0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191000"/>
            <a:ext cx="1524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IMG-20150802-WA00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4191000"/>
            <a:ext cx="154305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 rot="16200000">
            <a:off x="2591197" y="3047603"/>
            <a:ext cx="1600200" cy="1143794"/>
            <a:chOff x="2286000" y="1828800"/>
            <a:chExt cx="1067594" cy="1219994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2743200" y="2438400"/>
              <a:ext cx="12192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2286000" y="1828800"/>
              <a:ext cx="10668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990997" y="2590403"/>
            <a:ext cx="1828800" cy="1829594"/>
            <a:chOff x="2286000" y="1828800"/>
            <a:chExt cx="1067594" cy="1219994"/>
          </a:xfrm>
        </p:grpSpPr>
        <p:cxnSp>
          <p:nvCxnSpPr>
            <p:cNvPr id="36" name="Straight Connector 35"/>
            <p:cNvCxnSpPr/>
            <p:nvPr/>
          </p:nvCxnSpPr>
          <p:spPr>
            <a:xfrm rot="5400000" flipH="1" flipV="1">
              <a:off x="2743200" y="2438400"/>
              <a:ext cx="12192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2286000" y="1828800"/>
              <a:ext cx="10668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0" y="2133600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L I G</a:t>
            </a:r>
          </a:p>
          <a:p>
            <a:pPr algn="ctr"/>
            <a:r>
              <a:rPr lang="en-US" sz="3600" dirty="0" smtClean="0"/>
              <a:t>VEMALI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5400" y="6400800"/>
            <a:ext cx="646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 PLAN &amp;  SAMPLE  FLAT  PHOTOS OF  LIG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84606" y="125999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 – TYPE - A  VEMALI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X:\GOVT\VUDA\Master\Presentation\Drawing\F.P.No-114_LIG\Unit Plan_Type-A.jpg"/>
          <p:cNvPicPr>
            <a:picLocks noChangeAspect="1" noChangeArrowheads="1"/>
          </p:cNvPicPr>
          <p:nvPr/>
        </p:nvPicPr>
        <p:blipFill>
          <a:blip r:embed="rId2" cstate="print"/>
          <a:srcRect l="2664" t="3574" r="6321"/>
          <a:stretch>
            <a:fillRect/>
          </a:stretch>
        </p:blipFill>
        <p:spPr bwMode="auto">
          <a:xfrm>
            <a:off x="3200400" y="2628663"/>
            <a:ext cx="5486400" cy="369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8" descr="114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00424"/>
            <a:ext cx="4724400" cy="237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" descr="J:\ \Print\print\Status Report August\114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799" y="2438400"/>
            <a:ext cx="3212473" cy="3699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 flipH="1" flipV="1">
            <a:off x="6095996" y="1981199"/>
            <a:ext cx="45719" cy="1409300"/>
            <a:chOff x="5486400" y="2134394"/>
            <a:chExt cx="762794" cy="137239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486400" y="35052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562600" y="2819400"/>
              <a:ext cx="13716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2819400" y="4114800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 descr="X:\GOVT\VUDA\Master\Presentation\Drawing\F.P.No-114_LIG\Unit Plan_Type-C.jpg"/>
          <p:cNvPicPr>
            <a:picLocks noChangeAspect="1" noChangeArrowheads="1"/>
          </p:cNvPicPr>
          <p:nvPr/>
        </p:nvPicPr>
        <p:blipFill>
          <a:blip r:embed="rId2" cstate="print"/>
          <a:srcRect l="3125" t="2733" r="11323"/>
          <a:stretch>
            <a:fillRect/>
          </a:stretch>
        </p:blipFill>
        <p:spPr bwMode="auto">
          <a:xfrm>
            <a:off x="3581400" y="2389238"/>
            <a:ext cx="5181600" cy="4163962"/>
          </a:xfrm>
          <a:prstGeom prst="rect">
            <a:avLst/>
          </a:prstGeom>
          <a:noFill/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24B91-C22B-4ACE-A3A3-71C5CD346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ingle Corner Rectangle 9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 Single Corner Rectangle 10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47800" y="6400800"/>
            <a:ext cx="653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 PLAN &amp;  SAMPLE  FLAT  PHOTOS  OF  LIG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578194" y="125358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 – TYPE - C  VEMALI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4" descr="12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4167246"/>
            <a:ext cx="3811385" cy="214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5" descr="1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76200"/>
            <a:ext cx="4191000" cy="238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C:\Users\Alkesh\Documents\122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5604" y="1600200"/>
            <a:ext cx="3792996" cy="2134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/>
          <p:cNvCxnSpPr/>
          <p:nvPr/>
        </p:nvCxnSpPr>
        <p:spPr>
          <a:xfrm>
            <a:off x="3505200" y="3276600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5638800"/>
            <a:ext cx="15240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200106" y="3163094"/>
            <a:ext cx="1754188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8" name="Round Single Corner Rectangle 7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 Single Corner Rectangle 8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ingle Corner Rectangle 9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19400" y="64008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 VIEWS FOR LIG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 descr="X:\GOVT\VUDA\Master\Presentation\Drawing\F.P.No-114_LIG\Layou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1" y="247529"/>
            <a:ext cx="8228444" cy="57722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6200000">
            <a:off x="8232217" y="7276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 SEVASI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8" name="Round Single Corner Rectangle 7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 Single Corner Rectangle 8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ingle Corner Rectangle 9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19400" y="64008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 VIEWS FOR LIG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 descr="X:\GOVT\VUDA\Master\Presentation\Drawing\F.P.No-114_LIG\Layou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3765" y="247529"/>
            <a:ext cx="8118115" cy="57722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6200000">
            <a:off x="8232217" y="7276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 SEVASI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kern="1900" dirty="0" smtClean="0">
                  <a:latin typeface="Arial" pitchFamily="34" charset="0"/>
                  <a:cs typeface="Arial" pitchFamily="34" charset="0"/>
                </a:rPr>
                <a:t>LOCATION  MAP  OF  EWS  HOUSING  PLOTS</a:t>
              </a:r>
              <a:endParaRPr lang="en-US" kern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Line Callout 1 (Border and Accent Bar) 9"/>
          <p:cNvSpPr/>
          <p:nvPr/>
        </p:nvSpPr>
        <p:spPr>
          <a:xfrm>
            <a:off x="5638800" y="1066800"/>
            <a:ext cx="3048000" cy="381000"/>
          </a:xfrm>
          <a:prstGeom prst="accentBorderCallout1">
            <a:avLst>
              <a:gd name="adj1" fmla="val -4583"/>
              <a:gd name="adj2" fmla="val 417"/>
              <a:gd name="adj3" fmla="val -209166"/>
              <a:gd name="adj4" fmla="val -55833"/>
            </a:avLst>
          </a:prstGeom>
          <a:noFill/>
          <a:ln>
            <a:noFill/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VEMALI_F.P.No. 109  &amp; 119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248400" y="4953000"/>
            <a:ext cx="2667000" cy="304800"/>
          </a:xfrm>
          <a:prstGeom prst="accentBorderCallout1">
            <a:avLst>
              <a:gd name="adj1" fmla="val 18750"/>
              <a:gd name="adj2" fmla="val 715"/>
              <a:gd name="adj3" fmla="val -500000"/>
              <a:gd name="adj4" fmla="val -202619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SEVASI_F.P.No.119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User.user-PC\Desktop\proposed 2004-Model_small.jpg"/>
          <p:cNvPicPr>
            <a:picLocks noChangeAspect="1" noChangeArrowheads="1"/>
          </p:cNvPicPr>
          <p:nvPr/>
        </p:nvPicPr>
        <p:blipFill>
          <a:blip r:embed="rId3"/>
          <a:srcRect l="9255" t="5405" r="1371" b="17568"/>
          <a:stretch>
            <a:fillRect/>
          </a:stretch>
        </p:blipFill>
        <p:spPr bwMode="auto">
          <a:xfrm>
            <a:off x="0" y="0"/>
            <a:ext cx="5351929" cy="6318250"/>
          </a:xfrm>
          <a:prstGeom prst="rect">
            <a:avLst/>
          </a:prstGeom>
          <a:noFill/>
        </p:spPr>
      </p:pic>
      <p:cxnSp>
        <p:nvCxnSpPr>
          <p:cNvPr id="19" name="Elbow Connector 18"/>
          <p:cNvCxnSpPr/>
          <p:nvPr/>
        </p:nvCxnSpPr>
        <p:spPr>
          <a:xfrm>
            <a:off x="1371600" y="3657600"/>
            <a:ext cx="5029200" cy="1447800"/>
          </a:xfrm>
          <a:prstGeom prst="bentConnector3">
            <a:avLst>
              <a:gd name="adj1" fmla="val 168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3200400" y="1295400"/>
            <a:ext cx="23622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400347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0833" y="6400800"/>
            <a:ext cx="418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</a:rPr>
              <a:t>LOCATION  MAP  OF  LIG  HOUSING  PLOTS</a:t>
            </a:r>
            <a:endParaRPr lang="en-US" kern="1900" dirty="0">
              <a:solidFill>
                <a:schemeClr val="bg1"/>
              </a:solidFill>
            </a:endParaRP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5257800" y="1066800"/>
            <a:ext cx="3048000" cy="381000"/>
          </a:xfrm>
          <a:prstGeom prst="accentBorderCallout1">
            <a:avLst>
              <a:gd name="adj1" fmla="val 18750"/>
              <a:gd name="adj2" fmla="val -8333"/>
              <a:gd name="adj3" fmla="val -209166"/>
              <a:gd name="adj4" fmla="val -55833"/>
            </a:avLst>
          </a:prstGeom>
          <a:noFill/>
          <a:ln>
            <a:noFill/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VEMALI_F.P.No. 114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6172200" y="4953000"/>
            <a:ext cx="2667000" cy="304800"/>
          </a:xfrm>
          <a:prstGeom prst="accentBorderCallout1">
            <a:avLst>
              <a:gd name="adj1" fmla="val 18750"/>
              <a:gd name="adj2" fmla="val -8333"/>
              <a:gd name="adj3" fmla="val -500000"/>
              <a:gd name="adj4" fmla="val -202619"/>
            </a:avLst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SEVASI_F.P.No.133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User.user-PC\Desktop\proposed 2004-Model_small.jpg"/>
          <p:cNvPicPr>
            <a:picLocks noChangeAspect="1" noChangeArrowheads="1"/>
          </p:cNvPicPr>
          <p:nvPr/>
        </p:nvPicPr>
        <p:blipFill>
          <a:blip r:embed="rId2"/>
          <a:srcRect l="9255" t="5405" r="1371" b="17568"/>
          <a:stretch>
            <a:fillRect/>
          </a:stretch>
        </p:blipFill>
        <p:spPr bwMode="auto">
          <a:xfrm>
            <a:off x="0" y="0"/>
            <a:ext cx="5351929" cy="6318250"/>
          </a:xfrm>
          <a:prstGeom prst="rect">
            <a:avLst/>
          </a:prstGeom>
          <a:noFill/>
        </p:spPr>
      </p:pic>
      <p:cxnSp>
        <p:nvCxnSpPr>
          <p:cNvPr id="15" name="Elbow Connector 14"/>
          <p:cNvCxnSpPr/>
          <p:nvPr/>
        </p:nvCxnSpPr>
        <p:spPr>
          <a:xfrm flipV="1">
            <a:off x="3200400" y="1295400"/>
            <a:ext cx="2362200" cy="4572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1371600" y="3657600"/>
            <a:ext cx="5029200" cy="1447800"/>
          </a:xfrm>
          <a:prstGeom prst="bentConnector3">
            <a:avLst>
              <a:gd name="adj1" fmla="val 168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32833" y="6400800"/>
            <a:ext cx="394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LAND, LOCATION &amp;  OWNERSHIP 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4082" y="533398"/>
          <a:ext cx="8562718" cy="5105401"/>
        </p:xfrm>
        <a:graphic>
          <a:graphicData uri="http://schemas.openxmlformats.org/drawingml/2006/table">
            <a:tbl>
              <a:tblPr/>
              <a:tblGrid>
                <a:gridCol w="1082873"/>
                <a:gridCol w="912421"/>
                <a:gridCol w="788759"/>
                <a:gridCol w="882341"/>
                <a:gridCol w="1029397"/>
                <a:gridCol w="1032740"/>
                <a:gridCol w="1310187"/>
                <a:gridCol w="1524000"/>
              </a:tblGrid>
              <a:tr h="39340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Arial" pitchFamily="34" charset="0"/>
                          <a:cs typeface="Arial" pitchFamily="34" charset="0"/>
                        </a:rPr>
                        <a:t>Land, Location and Ownership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16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b"/>
                </a:tc>
              </a:tr>
              <a:tr h="1419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Package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T.P NO.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FP NO.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Area </a:t>
                      </a:r>
                      <a:b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(in Sq.mt)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Adjoining Road Width (mt.)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Purpose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Land Ownership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</a:tr>
              <a:tr h="4920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Package-1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Vemali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5224.00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 &amp; 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Arial" pitchFamily="34" charset="0"/>
                          <a:cs typeface="Arial" pitchFamily="34" charset="0"/>
                        </a:rPr>
                        <a:t>Socially &amp; Economically Weaker Section Housing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Vadodara Urban Development Authority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</a:tr>
              <a:tr h="492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Vemali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2968.00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Vemali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4337.71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0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Package-2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Sewasi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11253.00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Sewasi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3807.96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Arial" pitchFamily="34" charset="0"/>
                          <a:cs typeface="Arial" pitchFamily="34" charset="0"/>
                        </a:rPr>
                        <a:t>27590.67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74" marR="10374" marT="10374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457200"/>
          <a:ext cx="7161976" cy="5181603"/>
        </p:xfrm>
        <a:graphic>
          <a:graphicData uri="http://schemas.openxmlformats.org/drawingml/2006/table">
            <a:tbl>
              <a:tblPr/>
              <a:tblGrid>
                <a:gridCol w="880790"/>
                <a:gridCol w="809614"/>
                <a:gridCol w="747337"/>
                <a:gridCol w="806649"/>
                <a:gridCol w="809614"/>
                <a:gridCol w="1020174"/>
                <a:gridCol w="1020174"/>
                <a:gridCol w="1067624"/>
              </a:tblGrid>
              <a:tr h="29281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Housing Details (Actual Planned as per Town Planning Rules)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8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b"/>
                </a:tc>
              </a:tr>
              <a:tr h="1222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Package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Location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T.P NO.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F.P NO.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Area </a:t>
                      </a:r>
                      <a:br>
                        <a:rPr lang="en-US" sz="1200" u="none" strike="noStrike"/>
                      </a:br>
                      <a:r>
                        <a:rPr lang="en-US" sz="1200" u="none" strike="noStrike"/>
                        <a:t>(in Sq.mt)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Type of Housing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Minimum Carpet </a:t>
                      </a:r>
                      <a:r>
                        <a:rPr lang="en-US" sz="1200" u="none" strike="noStrike" dirty="0"/>
                        <a:t>area </a:t>
                      </a:r>
                      <a:r>
                        <a:rPr lang="en-US" sz="1200" u="none" strike="noStrike" dirty="0" smtClean="0"/>
                        <a:t>(Sq.mt</a:t>
                      </a:r>
                      <a:r>
                        <a:rPr lang="en-US" sz="1200" u="none" strike="noStrike" dirty="0"/>
                        <a:t>.)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Total No. of Dwelling Units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  <a:tr h="4328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Package-1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Vemali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5224.00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EWS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26.13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200.00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  <a:tr h="394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Vemali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2968.00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EWS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26.13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Vemali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4337.71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LIG-1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36.20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80.00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  <a:tr h="407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LIG-2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46.85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112.00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  <a:tr h="4837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Package-2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Sevasi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11253.00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EWS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26.13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320.00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  <a:tr h="420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Sevasi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3807.96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LIG-1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36.20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60.00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  <a:tr h="420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LIG-2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46.85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60.00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  <a:tr h="38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27590.67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832.00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467" marR="9467" marT="9467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7" name="Round Single Corner Rectangle 6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 Single Corner Rectangle 8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6600" y="6488668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HOUSING DETAILS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2514600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E W S </a:t>
            </a:r>
          </a:p>
          <a:p>
            <a:pPr algn="ctr"/>
            <a:r>
              <a:rPr lang="en-US" sz="3600" dirty="0" smtClean="0"/>
              <a:t>SEVASI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11124B91-C22B-4ACE-A3A3-71C5CD346109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 Single Corner Rectangle 6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5400" y="6400800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 PLAN  &amp;  SAMPLE  FLAT  PHOTOS  OF  EWS 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123211" y="727661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EWS  SEVASI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X:\GOVT\VUDA\Master\Presentation\Drawing\F.P.No-119_EWS\Unit Plan.jpg"/>
          <p:cNvPicPr>
            <a:picLocks noChangeAspect="1" noChangeArrowheads="1"/>
          </p:cNvPicPr>
          <p:nvPr/>
        </p:nvPicPr>
        <p:blipFill>
          <a:blip r:embed="rId2" cstate="print"/>
          <a:srcRect l="6878" t="4757" r="9823"/>
          <a:stretch>
            <a:fillRect/>
          </a:stretch>
        </p:blipFill>
        <p:spPr bwMode="auto">
          <a:xfrm>
            <a:off x="2514600" y="2411588"/>
            <a:ext cx="4191000" cy="3913012"/>
          </a:xfrm>
          <a:prstGeom prst="rect">
            <a:avLst/>
          </a:prstGeom>
          <a:noFill/>
        </p:spPr>
      </p:pic>
      <p:pic>
        <p:nvPicPr>
          <p:cNvPr id="11" name="Content Placeholder 11" descr="IMG_20150802_1104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29399" y="3400644"/>
            <a:ext cx="1981201" cy="292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_20150802_11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76200"/>
            <a:ext cx="1981200" cy="3243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5867400" y="5713412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 descr="IMG_20150802_110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931" y="152401"/>
            <a:ext cx="2638269" cy="396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5867400" y="2972594"/>
            <a:ext cx="1296194" cy="1828800"/>
            <a:chOff x="5867400" y="2972594"/>
            <a:chExt cx="1296194" cy="1828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867400" y="4799012"/>
              <a:ext cx="12954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6248400" y="3886200"/>
              <a:ext cx="18288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IMG_20150802_1104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3604" y="76200"/>
            <a:ext cx="146719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Content Placeholder 4" descr="IMG_20150802_1058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6850" y="4229100"/>
            <a:ext cx="134915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G_20150802_1058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" y="4229100"/>
            <a:ext cx="130302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5486400" y="2134394"/>
            <a:ext cx="762794" cy="1372394"/>
            <a:chOff x="5486400" y="2134394"/>
            <a:chExt cx="762794" cy="137239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486400" y="3505200"/>
              <a:ext cx="7620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562600" y="2819400"/>
              <a:ext cx="13716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286000" y="1828800"/>
            <a:ext cx="1067594" cy="1219994"/>
            <a:chOff x="2286000" y="1828800"/>
            <a:chExt cx="1067594" cy="1219994"/>
          </a:xfrm>
        </p:grpSpPr>
        <p:cxnSp>
          <p:nvCxnSpPr>
            <p:cNvPr id="29" name="Straight Connector 28"/>
            <p:cNvCxnSpPr/>
            <p:nvPr/>
          </p:nvCxnSpPr>
          <p:spPr>
            <a:xfrm rot="5400000" flipH="1" flipV="1">
              <a:off x="2743200" y="2438400"/>
              <a:ext cx="12192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286000" y="1828800"/>
              <a:ext cx="106680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rot="10800000">
            <a:off x="2590800" y="5486400"/>
            <a:ext cx="16764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143000" y="4800600"/>
            <a:ext cx="20574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4B91-C22B-4ACE-A3A3-71C5CD34610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1" descr="X:\GOVT\VUDA\Master\Presentation\Drawing\F.P.No-114_LIG\Layout.jpg"/>
          <p:cNvPicPr>
            <a:picLocks noChangeAspect="1" noChangeArrowheads="1"/>
          </p:cNvPicPr>
          <p:nvPr/>
        </p:nvPicPr>
        <p:blipFill>
          <a:blip r:embed="rId2"/>
          <a:srcRect l="9793" r="7477"/>
          <a:stretch>
            <a:fillRect/>
          </a:stretch>
        </p:blipFill>
        <p:spPr bwMode="auto">
          <a:xfrm>
            <a:off x="228600" y="249951"/>
            <a:ext cx="8261933" cy="5617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6629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24B91-C22B-4ACE-A3A3-71C5CD346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sp>
          <p:nvSpPr>
            <p:cNvPr id="7" name="Round Single Corner Rectangle 6"/>
            <p:cNvSpPr/>
            <p:nvPr/>
          </p:nvSpPr>
          <p:spPr>
            <a:xfrm>
              <a:off x="0" y="6400800"/>
              <a:ext cx="84582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ingle Corner Rectangle 7"/>
            <p:cNvSpPr/>
            <p:nvPr/>
          </p:nvSpPr>
          <p:spPr>
            <a:xfrm flipH="1">
              <a:off x="8763000" y="6400800"/>
              <a:ext cx="393700" cy="457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 Single Corner Rectangle 8"/>
            <p:cNvSpPr/>
            <p:nvPr/>
          </p:nvSpPr>
          <p:spPr>
            <a:xfrm rot="10800000">
              <a:off x="8763000" y="0"/>
              <a:ext cx="393700" cy="6172200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32833" y="640080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3D VIEWS FOR EWS SCHEME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X:\GOVT\VUDA\Master\Presentation\Drawing\F.P.No-114_LIG\Layou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599" y="817538"/>
            <a:ext cx="8201465" cy="4613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200000">
            <a:off x="8123211" y="727661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kern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EWS  SEVASI</a:t>
            </a:r>
            <a:endParaRPr lang="en-US" kern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316</Words>
  <Application>Microsoft Office PowerPoint</Application>
  <PresentationFormat>On-screen Show (4:3)</PresentationFormat>
  <Paragraphs>171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VADODARA URBAN DEVELOPMENT AUTHORITY    VUDA           AFFORDABLE HOUSING PROJECT   PREPARED BY   VADODARA URBAN DEVELOPMENT AUTHORITY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173</cp:revision>
  <dcterms:created xsi:type="dcterms:W3CDTF">2015-02-05T07:35:29Z</dcterms:created>
  <dcterms:modified xsi:type="dcterms:W3CDTF">2015-12-23T07:34:07Z</dcterms:modified>
</cp:coreProperties>
</file>